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6" r:id="rId6"/>
    <p:sldId id="264" r:id="rId7"/>
    <p:sldId id="260" r:id="rId8"/>
    <p:sldId id="262" r:id="rId9"/>
  </p:sldIdLst>
  <p:sldSz cx="12192000" cy="6858000"/>
  <p:notesSz cx="6858000" cy="914400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/>
    <p:restoredTop sz="94694"/>
  </p:normalViewPr>
  <p:slideViewPr>
    <p:cSldViewPr snapToGrid="0">
      <p:cViewPr varScale="1">
        <p:scale>
          <a:sx n="79" d="100"/>
          <a:sy n="79" d="100"/>
        </p:scale>
        <p:origin x="82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0FF77-3291-E35D-12B3-ECC6FDE782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05978F-BBC9-AA25-4572-0C0941D017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6561B-948F-1D31-2704-0615124C5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AEE62-1D47-A0E3-76E0-668DB63D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6F5C2-D51B-5912-19AC-F3065B63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62812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C591D-A4FD-B920-C77A-FCE0BEAFE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E795BE-0F19-B66D-1270-76AE9E674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D3757-FF39-C7C7-1367-DB3ABB5C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FEB27-4C76-E5D8-0B03-383C89BEB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55F60-3762-BA1F-603B-D5E9740EE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249025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6788C8-2F77-01B1-A5DF-A0E7C58403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F0FC00-8930-69FC-4A20-406B6417E7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268C2-915F-1B1E-9CEA-45D81BA55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0A662-E2E7-78BD-883C-55960DF5E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5A047-14AD-7B73-2A17-BA1ABA094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212118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ECF6B-A684-AA3F-A3F0-E0C59D507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513B7-9173-39B1-990F-8FA5774E6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5C7B4-C986-065E-82AD-2A1E9D3D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5080C-9087-9D63-8918-B98ACBC45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306C1-55C9-4120-CF07-196F67004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163055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7321F-5847-E089-72A1-69E7FE32A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B9DD6-83B8-39E9-CF37-2DBEEA0AA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EDE96-A822-F467-671B-EDBCB1026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7F958-A2B2-F0DA-5F31-B5EA09E64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0161B-9C3B-5AC5-D779-DDE4F289A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4055003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E09DF-EBDE-BA7E-824C-7379EB17A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C5A75-F7FD-AF38-2FB7-212D432BE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A03AB2-E5CE-01ED-A212-D72B8791FA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CF0E6-89B9-7470-D548-B3FB5C83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20C18-C8B6-8ABE-416C-543155EF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50334D-7D6C-F3FC-2FD6-76271D54F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091078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619E5-98DF-A1DF-2C76-E9F05FAF2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640198-7EA3-19F5-B18E-5DB5D3810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053873-FF1A-1FCF-BBB5-C1050F26A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02DE8D-9FCD-4D24-A52B-AC3F9FBD8A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D67BA2-84A1-1AC8-6484-C20C23A0D3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616686-C992-3043-B4AE-FDC22C91E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A0E625-D136-3998-D069-534DF5C8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F0F727-B797-9DCE-24C7-10A47B19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347180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7E914-DDA2-8F39-7C3A-137FC1095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F0B0A0-E373-8070-99E8-1F2F3B9E4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FC30C1-FC94-B6DB-9CB6-7E8555EF2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AD53F2-B691-2DD2-5014-1041477DD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40175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C100A6-C7A9-3D18-8BF9-822739FD9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88AC8E-0851-BBD5-3FFD-302B27A6D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C3AD10-9FD3-2F41-C99D-E66759F80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549744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52CBF-E007-0B18-B1C4-D9EA41C30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D5512-73F3-1811-C877-1C7048836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41CD2-FCA9-3E70-28F0-372C16102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2CCF62-3B1F-65C8-826D-B7F5B7D52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6D878-D3AF-EFA4-787C-743862A26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97721-D82F-89A0-3730-BA2316866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60156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AB63-BD9D-2602-2D51-DFD343E5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2DF648-1B2A-FA8D-52C9-BF7CC180FA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D6C90A-2380-7358-624F-FAA888193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B9E3E-C417-0C34-B896-272A0A4D7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B10E93-FE95-A298-7EC6-DB5955BAA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07220-8A7E-39B0-A914-A1F649A8B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932881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D5D317-EB52-3D73-E213-22ADCEF04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F9FFB-C155-5033-EF14-381F88591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CF9AF-DD78-D3E3-A940-D2E95EF96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3129E6-1148-AA44-A92C-6BFA7C161F44}" type="datetimeFigureOut">
              <a:rPr lang="en-RO" smtClean="0"/>
              <a:t>07/28/2025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E8226-5B47-D1A9-7FE7-36DE35543D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6ABB6-5DF9-15E4-750E-EB2004C564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20592C-83AC-BF40-9983-859F662C681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89797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pt/pin/384776361905056804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chdaily.com/989552/haut-amsterdam-residential-building-team-v-architecture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1.png"/><Relationship Id="rId7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arking garage with cars parked&#10;&#10;AI-generated content may be incorrect.">
            <a:extLst>
              <a:ext uri="{FF2B5EF4-FFF2-40B4-BE49-F238E27FC236}">
                <a16:creationId xmlns:a16="http://schemas.microsoft.com/office/drawing/2014/main" id="{3811C4FC-DA15-37CE-07B1-2F65D99CB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3778" r="-1" b="-1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8B82E7-9112-7BBD-373E-682C9AFB1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699656"/>
            <a:ext cx="10058400" cy="120067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INTELIGENT PARKING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B8685-55F0-06B5-395D-59EE802118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" y="5678065"/>
            <a:ext cx="5918781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Graduate: Alin-Constantin Cibotariu                                    </a:t>
            </a:r>
          </a:p>
          <a:p>
            <a:r>
              <a:rPr lang="en-US" dirty="0"/>
              <a:t>  Coordinator</a:t>
            </a:r>
            <a:r>
              <a:rPr lang="en-RO" dirty="0"/>
              <a:t>: Lect. Dr. Dan Popa </a:t>
            </a:r>
          </a:p>
          <a:p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C22BF0E-31D1-A786-E1FD-E6285E77C760}"/>
              </a:ext>
            </a:extLst>
          </p:cNvPr>
          <p:cNvSpPr txBox="1">
            <a:spLocks/>
          </p:cNvSpPr>
          <p:nvPr/>
        </p:nvSpPr>
        <p:spPr>
          <a:xfrm>
            <a:off x="3249385" y="5280039"/>
            <a:ext cx="545374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262569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C4C624-130D-3082-FA9D-8C4F8CFB9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all building with many windows&#10;&#10;AI-generated content may be incorrect.">
            <a:extLst>
              <a:ext uri="{FF2B5EF4-FFF2-40B4-BE49-F238E27FC236}">
                <a16:creationId xmlns:a16="http://schemas.microsoft.com/office/drawing/2014/main" id="{04F3865E-513F-8342-0F79-91507A20933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3136" r="-1" b="2255"/>
          <a:stretch>
            <a:fillRect/>
          </a:stretch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DC0C67-0D91-CD71-C6C5-20D7D5AB3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6" y="178645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Why do we need an intelligent parking system</a:t>
            </a:r>
            <a:r>
              <a:rPr lang="en-RO" sz="6600" dirty="0">
                <a:solidFill>
                  <a:schemeClr val="bg1"/>
                </a:solidFill>
              </a:rPr>
              <a:t>?</a:t>
            </a:r>
            <a:br>
              <a:rPr lang="en-US" sz="6600" dirty="0">
                <a:solidFill>
                  <a:schemeClr val="bg1"/>
                </a:solidFill>
              </a:rPr>
            </a:br>
            <a:r>
              <a:rPr lang="en-US" sz="3100" dirty="0">
                <a:solidFill>
                  <a:schemeClr val="bg1"/>
                </a:solidFill>
              </a:rPr>
              <a:t>(free discussion)</a:t>
            </a:r>
            <a:endParaRPr lang="en-RO" sz="6600" dirty="0">
              <a:solidFill>
                <a:schemeClr val="bg1"/>
              </a:solidFill>
            </a:endParaRPr>
          </a:p>
        </p:txBody>
      </p:sp>
      <p:sp>
        <p:nvSpPr>
          <p:cNvPr id="2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96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193B66-9563-4ECF-E3D0-21B08F406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6FF8FA-FF88-5C81-1372-BBCD0997B2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9714" y="5746071"/>
            <a:ext cx="10265229" cy="852260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sz="2800" dirty="0" err="1"/>
              <a:t>Componests</a:t>
            </a:r>
            <a:r>
              <a:rPr lang="en-RO" sz="2800" dirty="0"/>
              <a:t>: 1. Camer</a:t>
            </a:r>
            <a:r>
              <a:rPr lang="en-US" sz="2800" dirty="0"/>
              <a:t>a</a:t>
            </a:r>
            <a:r>
              <a:rPr lang="en-RO" sz="2800" dirty="0"/>
              <a:t>: ESP32-CAM </a:t>
            </a:r>
            <a:r>
              <a:rPr lang="en-US" sz="2800" dirty="0"/>
              <a:t>and IR motion sensor</a:t>
            </a:r>
            <a:r>
              <a:rPr lang="en-RO" sz="2800" dirty="0"/>
              <a:t>. </a:t>
            </a:r>
            <a:r>
              <a:rPr lang="en-US" sz="2800" dirty="0"/>
              <a:t>This camera sends the images to once the sensor triggers to </a:t>
            </a:r>
            <a:r>
              <a:rPr lang="en-RO" sz="2800" dirty="0"/>
              <a:t>OCR</a:t>
            </a:r>
            <a:r>
              <a:rPr lang="en-US" sz="2800" dirty="0"/>
              <a:t> (PC)</a:t>
            </a:r>
            <a:r>
              <a:rPr lang="en-RO" sz="2800" dirty="0"/>
              <a:t> via HTTP post.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CBD52B-9A29-0464-D963-887CCBB97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70" y="837699"/>
            <a:ext cx="8104145" cy="42459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EC675E-B717-143C-52CB-2D90AF430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2515" y="1813311"/>
            <a:ext cx="4011115" cy="299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657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E49B7B-0A8E-5A18-BF85-12E8B645DE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86C4BC-0032-86E7-E739-D0BB9F28B7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759"/>
          <a:stretch>
            <a:fillRect/>
          </a:stretch>
        </p:blipFill>
        <p:spPr>
          <a:xfrm>
            <a:off x="-1" y="259681"/>
            <a:ext cx="12191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1242A8-1C55-99DF-BB22-A78EF78E5D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606" y="5564221"/>
            <a:ext cx="9019656" cy="1161566"/>
          </a:xfrm>
        </p:spPr>
        <p:txBody>
          <a:bodyPr anchor="ctr">
            <a:noAutofit/>
          </a:bodyPr>
          <a:lstStyle/>
          <a:p>
            <a:pPr algn="l"/>
            <a:r>
              <a:rPr lang="en-RO" sz="2800" dirty="0"/>
              <a:t>Co</a:t>
            </a:r>
            <a:r>
              <a:rPr lang="en-US" sz="2800" dirty="0" err="1"/>
              <a:t>mponent</a:t>
            </a:r>
            <a:r>
              <a:rPr lang="en-RO" sz="2800" dirty="0"/>
              <a:t>: 2. </a:t>
            </a:r>
            <a:r>
              <a:rPr lang="en-US" sz="2800" dirty="0"/>
              <a:t>Barrier (servo) with display</a:t>
            </a:r>
            <a:r>
              <a:rPr lang="en-RO" sz="2800" dirty="0"/>
              <a:t>, </a:t>
            </a:r>
            <a:r>
              <a:rPr lang="en-US" sz="2800" dirty="0"/>
              <a:t>it runs a local server which </a:t>
            </a:r>
            <a:r>
              <a:rPr lang="en-RO" sz="2800" dirty="0"/>
              <a:t>“</a:t>
            </a:r>
            <a:r>
              <a:rPr lang="en-US" sz="2800" dirty="0"/>
              <a:t>listens</a:t>
            </a:r>
            <a:r>
              <a:rPr lang="en-RO" sz="2800" dirty="0"/>
              <a:t>" </a:t>
            </a:r>
            <a:r>
              <a:rPr lang="en-US" sz="2800" dirty="0"/>
              <a:t>via </a:t>
            </a:r>
            <a:r>
              <a:rPr lang="en-RO" sz="2800" dirty="0"/>
              <a:t>8080 </a:t>
            </a:r>
            <a:r>
              <a:rPr lang="en-US" sz="2800" dirty="0"/>
              <a:t>port the data received after number plate recognition </a:t>
            </a:r>
            <a:r>
              <a:rPr lang="en-RO" sz="2800" dirty="0"/>
              <a:t>via HTTP post</a:t>
            </a:r>
            <a:r>
              <a:rPr lang="en-US" sz="2800" dirty="0"/>
              <a:t> form PC.</a:t>
            </a:r>
            <a:endParaRPr lang="en-RO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D3B8A-1B98-1D41-5487-D79B592C0F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86080" y="5776411"/>
            <a:ext cx="5617990" cy="1152274"/>
          </a:xfrm>
        </p:spPr>
        <p:txBody>
          <a:bodyPr anchor="ctr">
            <a:normAutofit fontScale="92500" lnSpcReduction="20000"/>
          </a:bodyPr>
          <a:lstStyle/>
          <a:p>
            <a:pPr algn="l"/>
            <a:r>
              <a:rPr lang="en-RO" sz="2000" dirty="0"/>
              <a:t>ESP32 S3</a:t>
            </a:r>
          </a:p>
          <a:p>
            <a:pPr algn="l"/>
            <a:r>
              <a:rPr lang="en-RO" sz="1400" dirty="0"/>
              <a:t>Procesor DUAL CORE 240 MHZ</a:t>
            </a:r>
          </a:p>
          <a:p>
            <a:pPr algn="l"/>
            <a:r>
              <a:rPr lang="en-RO" sz="1400" dirty="0"/>
              <a:t>Ram 512KB RAM</a:t>
            </a:r>
          </a:p>
          <a:p>
            <a:pPr algn="l"/>
            <a:r>
              <a:rPr lang="en-RO" sz="1400" dirty="0"/>
              <a:t>Flash 16MB </a:t>
            </a:r>
          </a:p>
          <a:p>
            <a:pPr algn="r"/>
            <a:endParaRPr lang="en-RO" sz="20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0CF1AAC-322C-5D18-0DF8-6525BEBA63E9}"/>
              </a:ext>
            </a:extLst>
          </p:cNvPr>
          <p:cNvSpPr txBox="1">
            <a:spLocks/>
          </p:cNvSpPr>
          <p:nvPr/>
        </p:nvSpPr>
        <p:spPr>
          <a:xfrm>
            <a:off x="9186080" y="2394988"/>
            <a:ext cx="3005900" cy="1359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RO" sz="2000" dirty="0">
                <a:solidFill>
                  <a:schemeClr val="bg1"/>
                </a:solidFill>
              </a:rPr>
              <a:t>Servomotor PWM</a:t>
            </a:r>
          </a:p>
          <a:p>
            <a:pPr algn="l"/>
            <a:r>
              <a:rPr lang="en-GB" sz="1600" dirty="0">
                <a:solidFill>
                  <a:schemeClr val="bg1"/>
                </a:solidFill>
              </a:rPr>
              <a:t>5 </a:t>
            </a:r>
            <a:r>
              <a:rPr lang="en-GB" sz="1600" dirty="0" err="1">
                <a:solidFill>
                  <a:schemeClr val="bg1"/>
                </a:solidFill>
              </a:rPr>
              <a:t>volți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alimentat</a:t>
            </a:r>
            <a:r>
              <a:rPr lang="en-GB" sz="1600" dirty="0">
                <a:solidFill>
                  <a:schemeClr val="bg1"/>
                </a:solidFill>
              </a:rPr>
              <a:t> din </a:t>
            </a:r>
            <a:r>
              <a:rPr lang="en-GB" sz="1600" dirty="0" err="1">
                <a:solidFill>
                  <a:schemeClr val="bg1"/>
                </a:solidFill>
              </a:rPr>
              <a:t>sursa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  <a:r>
              <a:rPr lang="en-GB" sz="1600" dirty="0" err="1">
                <a:solidFill>
                  <a:schemeClr val="bg1"/>
                </a:solidFill>
              </a:rPr>
              <a:t>externă</a:t>
            </a:r>
            <a:r>
              <a:rPr lang="en-GB" sz="1600" dirty="0">
                <a:solidFill>
                  <a:schemeClr val="bg1"/>
                </a:solidFill>
              </a:rPr>
              <a:t> cu ground </a:t>
            </a:r>
            <a:r>
              <a:rPr lang="en-GB" sz="1600" dirty="0" err="1">
                <a:solidFill>
                  <a:schemeClr val="bg1"/>
                </a:solidFill>
              </a:rPr>
              <a:t>comun</a:t>
            </a:r>
            <a:endParaRPr lang="en-RO" sz="1600" dirty="0">
              <a:solidFill>
                <a:schemeClr val="bg1"/>
              </a:solidFill>
            </a:endParaRPr>
          </a:p>
          <a:p>
            <a:pPr algn="r"/>
            <a:endParaRPr lang="en-RO" sz="2000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7CAD5D6-550C-73B2-3C44-4D3F5CF198E4}"/>
              </a:ext>
            </a:extLst>
          </p:cNvPr>
          <p:cNvSpPr txBox="1">
            <a:spLocks/>
          </p:cNvSpPr>
          <p:nvPr/>
        </p:nvSpPr>
        <p:spPr>
          <a:xfrm>
            <a:off x="279606" y="4506686"/>
            <a:ext cx="4074680" cy="13591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RO" sz="1800" dirty="0">
                <a:solidFill>
                  <a:schemeClr val="bg1"/>
                </a:solidFill>
              </a:rPr>
              <a:t>Ecran OLED</a:t>
            </a:r>
          </a:p>
          <a:p>
            <a:pPr algn="l"/>
            <a:r>
              <a:rPr lang="ro-RO" sz="1600" dirty="0">
                <a:solidFill>
                  <a:schemeClr val="bg1"/>
                </a:solidFill>
              </a:rPr>
              <a:t>3,5 </a:t>
            </a:r>
            <a:r>
              <a:rPr lang="ro-RO" sz="1600" dirty="0" err="1">
                <a:solidFill>
                  <a:schemeClr val="bg1"/>
                </a:solidFill>
              </a:rPr>
              <a:t>volti</a:t>
            </a:r>
            <a:r>
              <a:rPr lang="ro-RO" sz="1600" dirty="0">
                <a:solidFill>
                  <a:schemeClr val="bg1"/>
                </a:solidFill>
              </a:rPr>
              <a:t> alimentat de pe ESP32</a:t>
            </a:r>
            <a:endParaRPr lang="en-RO" sz="1600" dirty="0">
              <a:solidFill>
                <a:schemeClr val="bg1"/>
              </a:solidFill>
            </a:endParaRPr>
          </a:p>
          <a:p>
            <a:pPr algn="r"/>
            <a:endParaRPr lang="en-RO" sz="2000" dirty="0"/>
          </a:p>
        </p:txBody>
      </p:sp>
    </p:spTree>
    <p:extLst>
      <p:ext uri="{BB962C8B-B14F-4D97-AF65-F5344CB8AC3E}">
        <p14:creationId xmlns:p14="http://schemas.microsoft.com/office/powerpoint/2010/main" val="3439663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2C020B-1323-E84C-9F18-356B4A217E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Slide Background">
            <a:extLst>
              <a:ext uri="{FF2B5EF4-FFF2-40B4-BE49-F238E27FC236}">
                <a16:creationId xmlns:a16="http://schemas.microsoft.com/office/drawing/2014/main" id="{AA057A1E-3D47-9609-B8FC-8A8B6BB3E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CD6BE839-E358-AD19-C1B5-6B2B204D4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C26161-121B-AE8A-727D-257DEF2B9C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9555" y="5746071"/>
            <a:ext cx="11275873" cy="852260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RO" sz="3600" dirty="0"/>
              <a:t>3. </a:t>
            </a:r>
            <a:r>
              <a:rPr lang="en-US" sz="3600" dirty="0"/>
              <a:t>OCR Processing on PC using the Tesseract library with Python</a:t>
            </a:r>
            <a:endParaRPr lang="en-RO" sz="36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065E9B6-8E0D-B6CC-D0DF-87DFD7C1F27C}"/>
              </a:ext>
            </a:extLst>
          </p:cNvPr>
          <p:cNvGrpSpPr/>
          <p:nvPr/>
        </p:nvGrpSpPr>
        <p:grpSpPr>
          <a:xfrm>
            <a:off x="589555" y="807169"/>
            <a:ext cx="5961043" cy="3947331"/>
            <a:chOff x="1046602" y="657301"/>
            <a:chExt cx="5961043" cy="394733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59ED800-2071-7597-1A4D-9592C82829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46602" y="657301"/>
              <a:ext cx="5961043" cy="394733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3199F76-9C47-2EAF-38D9-84D4C07207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87766" y="1053359"/>
              <a:ext cx="4085049" cy="2659326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4AD0271-4E5D-7DD5-8995-D5107E4F8F81}"/>
              </a:ext>
            </a:extLst>
          </p:cNvPr>
          <p:cNvSpPr txBox="1"/>
          <p:nvPr/>
        </p:nvSpPr>
        <p:spPr>
          <a:xfrm>
            <a:off x="6782335" y="886737"/>
            <a:ext cx="5177928" cy="4113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Tesseract is an open-source optical character recognition (OCR) engine developed by Google.</a:t>
            </a:r>
          </a:p>
          <a:p>
            <a:endParaRPr lang="en-US" sz="2000" dirty="0"/>
          </a:p>
          <a:p>
            <a:r>
              <a:rPr lang="en-US" sz="2000" dirty="0"/>
              <a:t>It allows text extraction from scanned images or photographs, being used for automatic recognition of license plates, documents, etc.</a:t>
            </a:r>
          </a:p>
          <a:p>
            <a:endParaRPr lang="en-US" sz="2000" dirty="0"/>
          </a:p>
          <a:p>
            <a:r>
              <a:rPr lang="en-US" sz="2000" dirty="0"/>
              <a:t>In this project, </a:t>
            </a:r>
            <a:r>
              <a:rPr lang="en-US" sz="2000" dirty="0" err="1"/>
              <a:t>pytesseract</a:t>
            </a:r>
            <a:r>
              <a:rPr lang="en-US" sz="2000" dirty="0"/>
              <a:t> is used to call Tesseract and extract the license plate number from the processed image.</a:t>
            </a:r>
          </a:p>
          <a:p>
            <a:pPr>
              <a:lnSpc>
                <a:spcPts val="1350"/>
              </a:lnSpc>
            </a:pPr>
            <a:br>
              <a:rPr lang="en-GB" b="0" dirty="0">
                <a:solidFill>
                  <a:srgbClr val="CCCCCC"/>
                </a:solidFill>
                <a:effectLst/>
                <a:latin typeface="Menlo" panose="020B0609030804020204" pitchFamily="49" charset="0"/>
              </a:rPr>
            </a:br>
            <a:endParaRPr lang="en-GB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1421476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AFBB44-D3C1-42A1-C44D-F896682E8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ACF76D-BE2F-D4E7-2089-5B956E82A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790" y="5529320"/>
            <a:ext cx="11595369" cy="1114380"/>
          </a:xfrm>
        </p:spPr>
        <p:txBody>
          <a:bodyPr>
            <a:normAutofit/>
          </a:bodyPr>
          <a:lstStyle/>
          <a:p>
            <a:r>
              <a:rPr lang="en-RO" sz="2800" dirty="0"/>
              <a:t>4. </a:t>
            </a:r>
            <a:r>
              <a:rPr lang="en-US" sz="2800" dirty="0"/>
              <a:t>Local</a:t>
            </a:r>
            <a:r>
              <a:rPr lang="en-RO" sz="2800" dirty="0"/>
              <a:t> WIFI</a:t>
            </a:r>
            <a:r>
              <a:rPr lang="en-US" sz="2800" dirty="0"/>
              <a:t> network</a:t>
            </a:r>
            <a:r>
              <a:rPr lang="en-RO" sz="2800" dirty="0"/>
              <a:t> </a:t>
            </a:r>
            <a:r>
              <a:rPr lang="en-US" sz="2800" dirty="0"/>
              <a:t>where every device has it’s own reserved IP address</a:t>
            </a:r>
            <a:endParaRPr lang="en-RO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6653663-7204-AB34-2A1C-51A08EEF0A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86" r="17528"/>
          <a:stretch/>
        </p:blipFill>
        <p:spPr>
          <a:xfrm>
            <a:off x="3580481" y="0"/>
            <a:ext cx="3492348" cy="31169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91A957-AA68-424D-FF2F-A4960D6DF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078" y="3116946"/>
            <a:ext cx="11315844" cy="305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102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B326D-A559-452B-BFCF-FCEFC5F41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CC45620-96DA-EDC4-E7EA-2D6E6C6231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7091" y="6025345"/>
            <a:ext cx="9144000" cy="643391"/>
          </a:xfrm>
        </p:spPr>
        <p:txBody>
          <a:bodyPr>
            <a:normAutofit/>
          </a:bodyPr>
          <a:lstStyle/>
          <a:p>
            <a:r>
              <a:rPr lang="en-US" sz="3600" dirty="0"/>
              <a:t>General System Assembly</a:t>
            </a:r>
            <a:endParaRPr lang="en-RO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3A336C-EB7E-0D35-A4F2-BE24327AA3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380" r="1676"/>
          <a:stretch/>
        </p:blipFill>
        <p:spPr>
          <a:xfrm>
            <a:off x="9050753" y="3071644"/>
            <a:ext cx="3141247" cy="22622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2BD8BF-83CB-52EE-9CDD-1CD6CE2C0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83" y="3085617"/>
            <a:ext cx="1422831" cy="19715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45D04C-8884-17FA-3B21-4F93588F20F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5602"/>
          <a:stretch/>
        </p:blipFill>
        <p:spPr>
          <a:xfrm>
            <a:off x="60683" y="4946994"/>
            <a:ext cx="2239996" cy="10783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D63020-B547-D10A-78E4-18DECBB580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5238" y="75551"/>
            <a:ext cx="2550929" cy="15142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98FDA1-37B4-539C-A286-6C92DA4FE7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6894" y="296268"/>
            <a:ext cx="5625947" cy="151900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1059853-7AEF-B945-B2AD-83F2F1DB3E26}"/>
              </a:ext>
            </a:extLst>
          </p:cNvPr>
          <p:cNvGrpSpPr/>
          <p:nvPr/>
        </p:nvGrpSpPr>
        <p:grpSpPr>
          <a:xfrm>
            <a:off x="3304449" y="2684751"/>
            <a:ext cx="4363291" cy="3036030"/>
            <a:chOff x="1046602" y="657301"/>
            <a:chExt cx="5961043" cy="394733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45952EB-9867-96A1-CF39-907982123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46602" y="657301"/>
              <a:ext cx="5961043" cy="394733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FCC999C-0F6A-8FB2-5947-382E21998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187766" y="1053359"/>
              <a:ext cx="4085049" cy="2659326"/>
            </a:xfrm>
            <a:prstGeom prst="rect">
              <a:avLst/>
            </a:prstGeom>
          </p:spPr>
        </p:pic>
      </p:grpSp>
      <p:sp>
        <p:nvSpPr>
          <p:cNvPr id="17" name="Right Arrow 16">
            <a:extLst>
              <a:ext uri="{FF2B5EF4-FFF2-40B4-BE49-F238E27FC236}">
                <a16:creationId xmlns:a16="http://schemas.microsoft.com/office/drawing/2014/main" id="{71B4744F-262A-257C-24D5-139A0866FEBD}"/>
              </a:ext>
            </a:extLst>
          </p:cNvPr>
          <p:cNvSpPr/>
          <p:nvPr/>
        </p:nvSpPr>
        <p:spPr>
          <a:xfrm>
            <a:off x="2046386" y="3945386"/>
            <a:ext cx="1432193" cy="40762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O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625E777E-C83E-1E54-1677-F8487DF7688A}"/>
              </a:ext>
            </a:extLst>
          </p:cNvPr>
          <p:cNvSpPr/>
          <p:nvPr/>
        </p:nvSpPr>
        <p:spPr>
          <a:xfrm>
            <a:off x="7447402" y="3891649"/>
            <a:ext cx="1366092" cy="42349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86851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D903AF-E5F3-A189-8A18-DB8AF181B7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F4B05A-795A-7930-FEF9-1C87EFF03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0889" y="1624984"/>
            <a:ext cx="8622876" cy="1485338"/>
          </a:xfrm>
        </p:spPr>
        <p:txBody>
          <a:bodyPr anchor="b">
            <a:normAutofit fontScale="90000"/>
          </a:bodyPr>
          <a:lstStyle/>
          <a:p>
            <a:r>
              <a:rPr lang="en-US" sz="7200" dirty="0">
                <a:solidFill>
                  <a:schemeClr val="tx2"/>
                </a:solidFill>
              </a:rPr>
              <a:t>Practical Demonstration</a:t>
            </a:r>
            <a:endParaRPr lang="en-RO" sz="72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49BB3B-213C-6938-D8C6-DF08C3E26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147" y="3536415"/>
            <a:ext cx="10686361" cy="1147252"/>
          </a:xfrm>
        </p:spPr>
        <p:txBody>
          <a:bodyPr>
            <a:normAutofit/>
          </a:bodyPr>
          <a:lstStyle/>
          <a:p>
            <a:r>
              <a:rPr lang="en-US" sz="2800" dirty="0"/>
              <a:t>The evaluation committee will provide two examples of license plate numbers: one will be authorized, and the other unauthorized.</a:t>
            </a:r>
            <a:endParaRPr lang="en-RO" sz="2800" dirty="0">
              <a:solidFill>
                <a:schemeClr val="tx2"/>
              </a:solidFill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87278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7202</TotalTime>
  <Words>243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Menlo</vt:lpstr>
      <vt:lpstr>Office Theme</vt:lpstr>
      <vt:lpstr>INTELIGENT PARKING SYSTEM</vt:lpstr>
      <vt:lpstr>Why do we need an intelligent parking system? (free discussion)</vt:lpstr>
      <vt:lpstr>Componests: 1. Camera: ESP32-CAM and IR motion sensor. This camera sends the images to once the sensor triggers to OCR (PC) via HTTP post.</vt:lpstr>
      <vt:lpstr>Component: 2. Barrier (servo) with display, it runs a local server which “listens" via 8080 port the data received after number plate recognition via HTTP post form PC.</vt:lpstr>
      <vt:lpstr>3. OCR Processing on PC using the Tesseract library with Python</vt:lpstr>
      <vt:lpstr>4. Local WIFI network where every device has it’s own reserved IP address</vt:lpstr>
      <vt:lpstr>PowerPoint Presentation</vt:lpstr>
      <vt:lpstr>Practical 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Alin-Constantin Cibotariu</dc:creator>
  <cp:lastModifiedBy>Cibotariu, Alin-Constantin</cp:lastModifiedBy>
  <cp:revision>6</cp:revision>
  <dcterms:created xsi:type="dcterms:W3CDTF">2025-07-01T18:08:57Z</dcterms:created>
  <dcterms:modified xsi:type="dcterms:W3CDTF">2025-07-28T19:29:46Z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29eed6f-34eb-4453-9f97-09510b9b219f_Enabled">
    <vt:lpwstr>true</vt:lpwstr>
  </property>
  <property fmtid="{D5CDD505-2E9C-101B-9397-08002B2CF9AE}" pid="3" name="MSIP_Label_929eed6f-34eb-4453-9f97-09510b9b219f_SetDate">
    <vt:lpwstr>2025-07-11T18:21:52Z</vt:lpwstr>
  </property>
  <property fmtid="{D5CDD505-2E9C-101B-9397-08002B2CF9AE}" pid="4" name="MSIP_Label_929eed6f-34eb-4453-9f97-09510b9b219f_Method">
    <vt:lpwstr>Standard</vt:lpwstr>
  </property>
  <property fmtid="{D5CDD505-2E9C-101B-9397-08002B2CF9AE}" pid="5" name="MSIP_Label_929eed6f-34eb-4453-9f97-09510b9b219f_Name">
    <vt:lpwstr>Amazon Pending_Classification</vt:lpwstr>
  </property>
  <property fmtid="{D5CDD505-2E9C-101B-9397-08002B2CF9AE}" pid="6" name="MSIP_Label_929eed6f-34eb-4453-9f97-09510b9b219f_SiteId">
    <vt:lpwstr>5280104a-472d-4538-9ccf-1e1d0efe8b1b</vt:lpwstr>
  </property>
  <property fmtid="{D5CDD505-2E9C-101B-9397-08002B2CF9AE}" pid="7" name="MSIP_Label_929eed6f-34eb-4453-9f97-09510b9b219f_ActionId">
    <vt:lpwstr>58c8610b-d07a-48e4-8994-2da6de826685</vt:lpwstr>
  </property>
  <property fmtid="{D5CDD505-2E9C-101B-9397-08002B2CF9AE}" pid="8" name="MSIP_Label_929eed6f-34eb-4453-9f97-09510b9b219f_ContentBits">
    <vt:lpwstr>0</vt:lpwstr>
  </property>
  <property fmtid="{D5CDD505-2E9C-101B-9397-08002B2CF9AE}" pid="9" name="MSIP_Label_929eed6f-34eb-4453-9f97-09510b9b219f_Tag">
    <vt:lpwstr>10, 3, 0, 1</vt:lpwstr>
  </property>
</Properties>
</file>

<file path=docProps/thumbnail.jpeg>
</file>